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5E7A-4FB9-4752-A111-B98DB80457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94EDD7-49DB-4E8B-8215-B07E02D5AD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F56CF8-13B7-469B-9273-7320B320115A}"/>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40FD2750-910B-43F8-9350-ECBB1C299C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FD0AC0-8726-4679-90CC-3CA04EA18DB1}"/>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36354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4A6E5-C6AD-4E34-A062-E861EADC19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77AD9F-CACA-4C95-95F5-507ED7E8F4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981D2-B62F-4728-8518-00106A00701B}"/>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C2132A47-AA69-4101-A3C9-57E0E54D60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650BA-9050-4E39-B6FD-1782BC4682B8}"/>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1726729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4FCE7-8B79-4687-A10F-4934B6A051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8C3181-AF00-4B05-A395-B9DC567BBB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FCEDAA-6A89-413B-A779-B8A424627FDE}"/>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49159A7C-1D4E-4F2C-A17A-F812E2B08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6E64F1-28F6-44B1-A3C9-74D959512AC4}"/>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2379284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1D7FE-6985-4543-9009-A999AEEF0E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1BBA72-B075-475C-B8C3-B22D49E9A0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FE9734-9A23-4F61-867A-FE2724A5E8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2E21A8-281D-4E78-A675-DA03A259C263}"/>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6" name="Footer Placeholder 5">
            <a:extLst>
              <a:ext uri="{FF2B5EF4-FFF2-40B4-BE49-F238E27FC236}">
                <a16:creationId xmlns:a16="http://schemas.microsoft.com/office/drawing/2014/main" id="{A4026722-AC91-493D-A0C8-BF41F70E8C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09BE9-ACC6-4E58-B49E-22893F1D8BCF}"/>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2448954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2F6EE-ADAB-4E40-874C-510BBF7A66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A3339B-F0A0-4543-BF06-1227B174B2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02F717-0843-464B-A86F-2756EFD926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DAF517-E920-4098-BF5B-8BB5FB9711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38C176-57B8-49BC-A171-6074D160EA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46CA5A-D965-424B-8172-25E4927C47C0}"/>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8" name="Footer Placeholder 7">
            <a:extLst>
              <a:ext uri="{FF2B5EF4-FFF2-40B4-BE49-F238E27FC236}">
                <a16:creationId xmlns:a16="http://schemas.microsoft.com/office/drawing/2014/main" id="{00B24E43-5D92-4DBA-96F4-1A71892C34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F1D8D5-0C84-431F-A6DB-4FC4F87C2FCD}"/>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281325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3152-6620-4FB7-B839-21A95FDDA3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BCD5AB-05EE-452D-91FC-72711202D8C2}"/>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4" name="Footer Placeholder 3">
            <a:extLst>
              <a:ext uri="{FF2B5EF4-FFF2-40B4-BE49-F238E27FC236}">
                <a16:creationId xmlns:a16="http://schemas.microsoft.com/office/drawing/2014/main" id="{EC6A313A-7694-4FC2-AF4E-E8EDC840C9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5B70E8-DE2E-46F4-96C3-DA6DF5400354}"/>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1042239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977FA8-902F-4DC0-80F0-8FF98DF1F932}"/>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3" name="Footer Placeholder 2">
            <a:extLst>
              <a:ext uri="{FF2B5EF4-FFF2-40B4-BE49-F238E27FC236}">
                <a16:creationId xmlns:a16="http://schemas.microsoft.com/office/drawing/2014/main" id="{D6AE228A-2F3C-46B6-B2F7-63EDE2C0F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C4876F-DA65-441B-82C5-CBC29CCDF20F}"/>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2962597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C8166-8BA8-4386-A1A3-C184C9E24E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E3BA4D-6DE5-4941-ABD2-2EC9B7880C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E7DA3A-E2A9-4F62-BC8E-A783A7ACDA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FD79D8-673B-4F54-94A8-7CFCDC8712D8}"/>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6" name="Footer Placeholder 5">
            <a:extLst>
              <a:ext uri="{FF2B5EF4-FFF2-40B4-BE49-F238E27FC236}">
                <a16:creationId xmlns:a16="http://schemas.microsoft.com/office/drawing/2014/main" id="{F1B540C8-D2A5-47D6-828F-1A07CAC40D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393540-94A5-467B-A13C-B04FCEE2BF4C}"/>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529832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83590-0728-43B2-880A-E809ECC0D5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DB2DE2-697E-42C2-A8C5-F79B72035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F83156-E9C9-42DB-8A38-5CF01D2ABB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D90CF3-AF30-4C05-99D7-966169757482}"/>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6" name="Footer Placeholder 5">
            <a:extLst>
              <a:ext uri="{FF2B5EF4-FFF2-40B4-BE49-F238E27FC236}">
                <a16:creationId xmlns:a16="http://schemas.microsoft.com/office/drawing/2014/main" id="{D7FD1E17-74B8-4384-99BE-4EE16F501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99E99-12B5-4711-9B11-6444A8F499EC}"/>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381333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8B49-7AAF-4EB2-8686-F18F1BCB7C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E902A-573B-4E82-A7A3-FB8261D999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87CF0-F88C-42B7-9904-B619ACB9A994}"/>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21EE9274-3093-436C-8C92-9E3243041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677657-D15E-4F58-AAB7-A122DC110A43}"/>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41205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EEA87E-8FB1-44FA-9CAC-3BE38E17E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17E43E-7309-4FA3-AC0D-840B5CE9D0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5D1DEE-CD9C-42DF-8871-282875A26CD0}"/>
              </a:ext>
            </a:extLst>
          </p:cNvPr>
          <p:cNvSpPr>
            <a:spLocks noGrp="1"/>
          </p:cNvSpPr>
          <p:nvPr>
            <p:ph type="dt" sz="half" idx="10"/>
          </p:nvPr>
        </p:nvSpPr>
        <p:spPr/>
        <p:txBody>
          <a:body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22A8D10F-ECD9-40D0-8EBA-5E933784EC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D1ECD-DF98-4AA6-B456-7336F4CCB96C}"/>
              </a:ext>
            </a:extLst>
          </p:cNvPr>
          <p:cNvSpPr>
            <a:spLocks noGrp="1"/>
          </p:cNvSpPr>
          <p:nvPr>
            <p:ph type="sldNum" sz="quarter" idx="12"/>
          </p:nvPr>
        </p:nvSpPr>
        <p:spPr/>
        <p:txBody>
          <a:bodyPr/>
          <a:lstStyle/>
          <a:p>
            <a:fld id="{9B5F468B-C130-4DC3-B750-7A7C1744EE26}" type="slidenum">
              <a:rPr lang="en-US" smtClean="0"/>
              <a:t>‹#›</a:t>
            </a:fld>
            <a:endParaRPr lang="en-US"/>
          </a:p>
        </p:txBody>
      </p:sp>
    </p:spTree>
    <p:extLst>
      <p:ext uri="{BB962C8B-B14F-4D97-AF65-F5344CB8AC3E}">
        <p14:creationId xmlns:p14="http://schemas.microsoft.com/office/powerpoint/2010/main" val="1705277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F1437C-B066-41F1-B968-FE4A2ABBF6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157D2E-6630-4054-9865-1E8CE9A21F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6E101-8493-4CEB-80AB-633031284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4792D-BB67-4AC0-8412-4D3CEA1BC5D3}" type="datetimeFigureOut">
              <a:rPr lang="en-US" smtClean="0"/>
              <a:t>11/2/2021</a:t>
            </a:fld>
            <a:endParaRPr lang="en-US"/>
          </a:p>
        </p:txBody>
      </p:sp>
      <p:sp>
        <p:nvSpPr>
          <p:cNvPr id="5" name="Footer Placeholder 4">
            <a:extLst>
              <a:ext uri="{FF2B5EF4-FFF2-40B4-BE49-F238E27FC236}">
                <a16:creationId xmlns:a16="http://schemas.microsoft.com/office/drawing/2014/main" id="{24971632-1B86-404C-913C-977B0AF93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422579-3399-4FB9-86FE-899446C43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F468B-C130-4DC3-B750-7A7C1744EE26}" type="slidenum">
              <a:rPr lang="en-US" smtClean="0"/>
              <a:t>‹#›</a:t>
            </a:fld>
            <a:endParaRPr lang="en-US"/>
          </a:p>
        </p:txBody>
      </p:sp>
    </p:spTree>
    <p:extLst>
      <p:ext uri="{BB962C8B-B14F-4D97-AF65-F5344CB8AC3E}">
        <p14:creationId xmlns:p14="http://schemas.microsoft.com/office/powerpoint/2010/main" val="1260444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84C550B-3567-494B-B2F1-35BF02B18865}"/>
              </a:ext>
            </a:extLst>
          </p:cNvPr>
          <p:cNvCxnSpPr/>
          <p:nvPr/>
        </p:nvCxnSpPr>
        <p:spPr>
          <a:xfrm>
            <a:off x="1514104" y="3188525"/>
            <a:ext cx="929837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1302E88-7371-4480-B735-061A86E3E89F}"/>
              </a:ext>
            </a:extLst>
          </p:cNvPr>
          <p:cNvCxnSpPr>
            <a:cxnSpLocks/>
          </p:cNvCxnSpPr>
          <p:nvPr/>
        </p:nvCxnSpPr>
        <p:spPr>
          <a:xfrm>
            <a:off x="157941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DFD389-27FD-433C-825C-5A0B8A8B2332}"/>
              </a:ext>
            </a:extLst>
          </p:cNvPr>
          <p:cNvCxnSpPr>
            <a:cxnSpLocks/>
          </p:cNvCxnSpPr>
          <p:nvPr/>
        </p:nvCxnSpPr>
        <p:spPr>
          <a:xfrm>
            <a:off x="234092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9AAC086-0B06-4F35-947A-49597CFAC40C}"/>
              </a:ext>
            </a:extLst>
          </p:cNvPr>
          <p:cNvCxnSpPr>
            <a:cxnSpLocks/>
          </p:cNvCxnSpPr>
          <p:nvPr/>
        </p:nvCxnSpPr>
        <p:spPr>
          <a:xfrm>
            <a:off x="310242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D9D3FB0-B8F9-4D93-A5D0-9D056EEBFF8E}"/>
              </a:ext>
            </a:extLst>
          </p:cNvPr>
          <p:cNvCxnSpPr>
            <a:cxnSpLocks/>
          </p:cNvCxnSpPr>
          <p:nvPr/>
        </p:nvCxnSpPr>
        <p:spPr>
          <a:xfrm>
            <a:off x="386393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F9AB906-B6C0-400A-BBC4-34FC1E8FBB55}"/>
              </a:ext>
            </a:extLst>
          </p:cNvPr>
          <p:cNvCxnSpPr>
            <a:cxnSpLocks/>
          </p:cNvCxnSpPr>
          <p:nvPr/>
        </p:nvCxnSpPr>
        <p:spPr>
          <a:xfrm>
            <a:off x="462543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C6E9DC4-3CDA-4A03-B332-162030AAF176}"/>
              </a:ext>
            </a:extLst>
          </p:cNvPr>
          <p:cNvCxnSpPr>
            <a:cxnSpLocks/>
          </p:cNvCxnSpPr>
          <p:nvPr/>
        </p:nvCxnSpPr>
        <p:spPr>
          <a:xfrm>
            <a:off x="538694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7EBCF4B-3CA3-4F3C-9F0B-AA76F854B8FA}"/>
              </a:ext>
            </a:extLst>
          </p:cNvPr>
          <p:cNvCxnSpPr>
            <a:cxnSpLocks/>
          </p:cNvCxnSpPr>
          <p:nvPr/>
        </p:nvCxnSpPr>
        <p:spPr>
          <a:xfrm>
            <a:off x="614844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13315BC-4F54-49BD-9900-D87FB89791E1}"/>
              </a:ext>
            </a:extLst>
          </p:cNvPr>
          <p:cNvCxnSpPr>
            <a:cxnSpLocks/>
          </p:cNvCxnSpPr>
          <p:nvPr/>
        </p:nvCxnSpPr>
        <p:spPr>
          <a:xfrm>
            <a:off x="690995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76EB832-0838-4889-9B97-4B4677A3BB98}"/>
              </a:ext>
            </a:extLst>
          </p:cNvPr>
          <p:cNvCxnSpPr>
            <a:cxnSpLocks/>
          </p:cNvCxnSpPr>
          <p:nvPr/>
        </p:nvCxnSpPr>
        <p:spPr>
          <a:xfrm>
            <a:off x="767145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DB2899-D277-4641-A5EB-7B305989E084}"/>
              </a:ext>
            </a:extLst>
          </p:cNvPr>
          <p:cNvCxnSpPr>
            <a:cxnSpLocks/>
          </p:cNvCxnSpPr>
          <p:nvPr/>
        </p:nvCxnSpPr>
        <p:spPr>
          <a:xfrm>
            <a:off x="843296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CC8280-6F0C-46B6-95CE-9CC422F1500F}"/>
              </a:ext>
            </a:extLst>
          </p:cNvPr>
          <p:cNvCxnSpPr>
            <a:cxnSpLocks/>
          </p:cNvCxnSpPr>
          <p:nvPr/>
        </p:nvCxnSpPr>
        <p:spPr>
          <a:xfrm>
            <a:off x="9194469"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51ADE45-FCC9-41AB-BD41-685CCD466EA6}"/>
              </a:ext>
            </a:extLst>
          </p:cNvPr>
          <p:cNvCxnSpPr>
            <a:cxnSpLocks/>
          </p:cNvCxnSpPr>
          <p:nvPr/>
        </p:nvCxnSpPr>
        <p:spPr>
          <a:xfrm>
            <a:off x="9955974" y="3016332"/>
            <a:ext cx="0" cy="412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5CF969A-86E8-456E-840E-6A1851924F0C}"/>
              </a:ext>
            </a:extLst>
          </p:cNvPr>
          <p:cNvCxnSpPr>
            <a:cxnSpLocks/>
          </p:cNvCxnSpPr>
          <p:nvPr/>
        </p:nvCxnSpPr>
        <p:spPr>
          <a:xfrm>
            <a:off x="10717481" y="3016332"/>
            <a:ext cx="0" cy="412668"/>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8AF32BA-A9E4-497A-B186-713B1C9249C5}"/>
              </a:ext>
            </a:extLst>
          </p:cNvPr>
          <p:cNvSpPr txBox="1"/>
          <p:nvPr/>
        </p:nvSpPr>
        <p:spPr>
          <a:xfrm>
            <a:off x="1170462" y="3438297"/>
            <a:ext cx="817911" cy="369332"/>
          </a:xfrm>
          <a:prstGeom prst="rect">
            <a:avLst/>
          </a:prstGeom>
          <a:noFill/>
        </p:spPr>
        <p:txBody>
          <a:bodyPr wrap="square" rtlCol="0">
            <a:spAutoFit/>
          </a:bodyPr>
          <a:lstStyle/>
          <a:p>
            <a:pPr algn="ctr"/>
            <a:r>
              <a:rPr lang="en-US" dirty="0"/>
              <a:t>1900</a:t>
            </a:r>
          </a:p>
        </p:txBody>
      </p:sp>
      <p:sp>
        <p:nvSpPr>
          <p:cNvPr id="22" name="TextBox 21">
            <a:extLst>
              <a:ext uri="{FF2B5EF4-FFF2-40B4-BE49-F238E27FC236}">
                <a16:creationId xmlns:a16="http://schemas.microsoft.com/office/drawing/2014/main" id="{80E7B392-610E-41FC-9CA6-5621EF287FF8}"/>
              </a:ext>
            </a:extLst>
          </p:cNvPr>
          <p:cNvSpPr txBox="1"/>
          <p:nvPr/>
        </p:nvSpPr>
        <p:spPr>
          <a:xfrm>
            <a:off x="2693349" y="3438297"/>
            <a:ext cx="817911" cy="369332"/>
          </a:xfrm>
          <a:prstGeom prst="rect">
            <a:avLst/>
          </a:prstGeom>
          <a:noFill/>
        </p:spPr>
        <p:txBody>
          <a:bodyPr wrap="square" rtlCol="0">
            <a:spAutoFit/>
          </a:bodyPr>
          <a:lstStyle/>
          <a:p>
            <a:pPr algn="ctr"/>
            <a:r>
              <a:rPr lang="en-US" dirty="0"/>
              <a:t>1920</a:t>
            </a:r>
          </a:p>
        </p:txBody>
      </p:sp>
      <p:sp>
        <p:nvSpPr>
          <p:cNvPr id="23" name="TextBox 22">
            <a:extLst>
              <a:ext uri="{FF2B5EF4-FFF2-40B4-BE49-F238E27FC236}">
                <a16:creationId xmlns:a16="http://schemas.microsoft.com/office/drawing/2014/main" id="{29A2E993-32A6-4B55-B359-77D7A64BCDD5}"/>
              </a:ext>
            </a:extLst>
          </p:cNvPr>
          <p:cNvSpPr txBox="1"/>
          <p:nvPr/>
        </p:nvSpPr>
        <p:spPr>
          <a:xfrm>
            <a:off x="9547018" y="2628802"/>
            <a:ext cx="817911" cy="369332"/>
          </a:xfrm>
          <a:prstGeom prst="rect">
            <a:avLst/>
          </a:prstGeom>
          <a:noFill/>
        </p:spPr>
        <p:txBody>
          <a:bodyPr wrap="square" rtlCol="0">
            <a:spAutoFit/>
          </a:bodyPr>
          <a:lstStyle/>
          <a:p>
            <a:pPr algn="ctr"/>
            <a:r>
              <a:rPr lang="en-US" dirty="0"/>
              <a:t>2010</a:t>
            </a:r>
          </a:p>
        </p:txBody>
      </p:sp>
      <p:sp>
        <p:nvSpPr>
          <p:cNvPr id="24" name="TextBox 23">
            <a:extLst>
              <a:ext uri="{FF2B5EF4-FFF2-40B4-BE49-F238E27FC236}">
                <a16:creationId xmlns:a16="http://schemas.microsoft.com/office/drawing/2014/main" id="{0F074B79-8C09-4B75-BB00-371F72C4EF71}"/>
              </a:ext>
            </a:extLst>
          </p:cNvPr>
          <p:cNvSpPr txBox="1"/>
          <p:nvPr/>
        </p:nvSpPr>
        <p:spPr>
          <a:xfrm>
            <a:off x="8023390" y="2628802"/>
            <a:ext cx="817911" cy="369332"/>
          </a:xfrm>
          <a:prstGeom prst="rect">
            <a:avLst/>
          </a:prstGeom>
          <a:noFill/>
        </p:spPr>
        <p:txBody>
          <a:bodyPr wrap="square" rtlCol="0">
            <a:spAutoFit/>
          </a:bodyPr>
          <a:lstStyle/>
          <a:p>
            <a:pPr algn="ctr"/>
            <a:r>
              <a:rPr lang="en-US" dirty="0"/>
              <a:t>1990</a:t>
            </a:r>
          </a:p>
        </p:txBody>
      </p:sp>
      <p:sp>
        <p:nvSpPr>
          <p:cNvPr id="25" name="TextBox 24">
            <a:extLst>
              <a:ext uri="{FF2B5EF4-FFF2-40B4-BE49-F238E27FC236}">
                <a16:creationId xmlns:a16="http://schemas.microsoft.com/office/drawing/2014/main" id="{6708F775-34F1-4BA8-BC46-3AC364673E60}"/>
              </a:ext>
            </a:extLst>
          </p:cNvPr>
          <p:cNvSpPr txBox="1"/>
          <p:nvPr/>
        </p:nvSpPr>
        <p:spPr>
          <a:xfrm>
            <a:off x="6499762" y="2628802"/>
            <a:ext cx="817911" cy="369332"/>
          </a:xfrm>
          <a:prstGeom prst="rect">
            <a:avLst/>
          </a:prstGeom>
          <a:noFill/>
        </p:spPr>
        <p:txBody>
          <a:bodyPr wrap="square" rtlCol="0">
            <a:spAutoFit/>
          </a:bodyPr>
          <a:lstStyle/>
          <a:p>
            <a:pPr algn="ctr"/>
            <a:r>
              <a:rPr lang="en-US" dirty="0"/>
              <a:t>1970</a:t>
            </a:r>
          </a:p>
        </p:txBody>
      </p:sp>
      <p:sp>
        <p:nvSpPr>
          <p:cNvPr id="26" name="TextBox 25">
            <a:extLst>
              <a:ext uri="{FF2B5EF4-FFF2-40B4-BE49-F238E27FC236}">
                <a16:creationId xmlns:a16="http://schemas.microsoft.com/office/drawing/2014/main" id="{D67D68F3-C91E-4967-B9D9-CAB1FDE8FED6}"/>
              </a:ext>
            </a:extLst>
          </p:cNvPr>
          <p:cNvSpPr txBox="1"/>
          <p:nvPr/>
        </p:nvSpPr>
        <p:spPr>
          <a:xfrm>
            <a:off x="4976134" y="2628802"/>
            <a:ext cx="817911" cy="369332"/>
          </a:xfrm>
          <a:prstGeom prst="rect">
            <a:avLst/>
          </a:prstGeom>
          <a:noFill/>
        </p:spPr>
        <p:txBody>
          <a:bodyPr wrap="square" rtlCol="0">
            <a:spAutoFit/>
          </a:bodyPr>
          <a:lstStyle/>
          <a:p>
            <a:pPr algn="ctr"/>
            <a:r>
              <a:rPr lang="en-US" dirty="0"/>
              <a:t>1950</a:t>
            </a:r>
          </a:p>
        </p:txBody>
      </p:sp>
      <p:sp>
        <p:nvSpPr>
          <p:cNvPr id="27" name="TextBox 26">
            <a:extLst>
              <a:ext uri="{FF2B5EF4-FFF2-40B4-BE49-F238E27FC236}">
                <a16:creationId xmlns:a16="http://schemas.microsoft.com/office/drawing/2014/main" id="{2903391D-EDC6-43A1-9066-78CCB2692465}"/>
              </a:ext>
            </a:extLst>
          </p:cNvPr>
          <p:cNvSpPr txBox="1"/>
          <p:nvPr/>
        </p:nvSpPr>
        <p:spPr>
          <a:xfrm>
            <a:off x="3452506" y="2628802"/>
            <a:ext cx="817911" cy="369332"/>
          </a:xfrm>
          <a:prstGeom prst="rect">
            <a:avLst/>
          </a:prstGeom>
          <a:noFill/>
        </p:spPr>
        <p:txBody>
          <a:bodyPr wrap="square" rtlCol="0">
            <a:spAutoFit/>
          </a:bodyPr>
          <a:lstStyle/>
          <a:p>
            <a:pPr algn="ctr"/>
            <a:r>
              <a:rPr lang="en-US" dirty="0"/>
              <a:t>1930</a:t>
            </a:r>
          </a:p>
        </p:txBody>
      </p:sp>
      <p:sp>
        <p:nvSpPr>
          <p:cNvPr id="28" name="TextBox 27">
            <a:extLst>
              <a:ext uri="{FF2B5EF4-FFF2-40B4-BE49-F238E27FC236}">
                <a16:creationId xmlns:a16="http://schemas.microsoft.com/office/drawing/2014/main" id="{2DFD860E-8939-42FC-B042-6EBBE3BF5CEB}"/>
              </a:ext>
            </a:extLst>
          </p:cNvPr>
          <p:cNvSpPr txBox="1"/>
          <p:nvPr/>
        </p:nvSpPr>
        <p:spPr>
          <a:xfrm>
            <a:off x="10307782" y="3438297"/>
            <a:ext cx="817911" cy="369332"/>
          </a:xfrm>
          <a:prstGeom prst="rect">
            <a:avLst/>
          </a:prstGeom>
          <a:noFill/>
        </p:spPr>
        <p:txBody>
          <a:bodyPr wrap="square" rtlCol="0">
            <a:spAutoFit/>
          </a:bodyPr>
          <a:lstStyle/>
          <a:p>
            <a:pPr algn="ctr"/>
            <a:r>
              <a:rPr lang="en-US" dirty="0"/>
              <a:t>2020</a:t>
            </a:r>
          </a:p>
        </p:txBody>
      </p:sp>
      <p:sp>
        <p:nvSpPr>
          <p:cNvPr id="29" name="TextBox 28">
            <a:extLst>
              <a:ext uri="{FF2B5EF4-FFF2-40B4-BE49-F238E27FC236}">
                <a16:creationId xmlns:a16="http://schemas.microsoft.com/office/drawing/2014/main" id="{0678E2BE-CF1E-4742-A369-39ACFF3DAE55}"/>
              </a:ext>
            </a:extLst>
          </p:cNvPr>
          <p:cNvSpPr txBox="1"/>
          <p:nvPr/>
        </p:nvSpPr>
        <p:spPr>
          <a:xfrm>
            <a:off x="1928878" y="2628802"/>
            <a:ext cx="817911" cy="369332"/>
          </a:xfrm>
          <a:prstGeom prst="rect">
            <a:avLst/>
          </a:prstGeom>
          <a:noFill/>
        </p:spPr>
        <p:txBody>
          <a:bodyPr wrap="square" rtlCol="0">
            <a:spAutoFit/>
          </a:bodyPr>
          <a:lstStyle/>
          <a:p>
            <a:pPr algn="ctr"/>
            <a:r>
              <a:rPr lang="en-US" dirty="0"/>
              <a:t>1910</a:t>
            </a:r>
          </a:p>
        </p:txBody>
      </p:sp>
      <p:sp>
        <p:nvSpPr>
          <p:cNvPr id="30" name="TextBox 29">
            <a:extLst>
              <a:ext uri="{FF2B5EF4-FFF2-40B4-BE49-F238E27FC236}">
                <a16:creationId xmlns:a16="http://schemas.microsoft.com/office/drawing/2014/main" id="{4ECE188D-43D7-4CFB-8A37-F1A3AC08F48D}"/>
              </a:ext>
            </a:extLst>
          </p:cNvPr>
          <p:cNvSpPr txBox="1"/>
          <p:nvPr/>
        </p:nvSpPr>
        <p:spPr>
          <a:xfrm>
            <a:off x="4216236" y="3438297"/>
            <a:ext cx="817911" cy="369332"/>
          </a:xfrm>
          <a:prstGeom prst="rect">
            <a:avLst/>
          </a:prstGeom>
          <a:noFill/>
        </p:spPr>
        <p:txBody>
          <a:bodyPr wrap="square" rtlCol="0">
            <a:spAutoFit/>
          </a:bodyPr>
          <a:lstStyle/>
          <a:p>
            <a:pPr algn="ctr"/>
            <a:r>
              <a:rPr lang="en-US" dirty="0"/>
              <a:t>1940</a:t>
            </a:r>
          </a:p>
        </p:txBody>
      </p:sp>
      <p:sp>
        <p:nvSpPr>
          <p:cNvPr id="31" name="TextBox 30">
            <a:extLst>
              <a:ext uri="{FF2B5EF4-FFF2-40B4-BE49-F238E27FC236}">
                <a16:creationId xmlns:a16="http://schemas.microsoft.com/office/drawing/2014/main" id="{C3B03C9D-6F92-4905-BEF6-06BC44C50529}"/>
              </a:ext>
            </a:extLst>
          </p:cNvPr>
          <p:cNvSpPr txBox="1"/>
          <p:nvPr/>
        </p:nvSpPr>
        <p:spPr>
          <a:xfrm>
            <a:off x="5739123" y="3438297"/>
            <a:ext cx="817911" cy="369332"/>
          </a:xfrm>
          <a:prstGeom prst="rect">
            <a:avLst/>
          </a:prstGeom>
          <a:noFill/>
        </p:spPr>
        <p:txBody>
          <a:bodyPr wrap="square" rtlCol="0">
            <a:spAutoFit/>
          </a:bodyPr>
          <a:lstStyle/>
          <a:p>
            <a:pPr algn="ctr"/>
            <a:r>
              <a:rPr lang="en-US" dirty="0"/>
              <a:t>1960</a:t>
            </a:r>
          </a:p>
        </p:txBody>
      </p:sp>
      <p:sp>
        <p:nvSpPr>
          <p:cNvPr id="32" name="TextBox 31">
            <a:extLst>
              <a:ext uri="{FF2B5EF4-FFF2-40B4-BE49-F238E27FC236}">
                <a16:creationId xmlns:a16="http://schemas.microsoft.com/office/drawing/2014/main" id="{C4C223CC-5FFC-4DF4-9606-D7AEFC83AFF8}"/>
              </a:ext>
            </a:extLst>
          </p:cNvPr>
          <p:cNvSpPr txBox="1"/>
          <p:nvPr/>
        </p:nvSpPr>
        <p:spPr>
          <a:xfrm>
            <a:off x="7262010" y="3438297"/>
            <a:ext cx="817911" cy="369332"/>
          </a:xfrm>
          <a:prstGeom prst="rect">
            <a:avLst/>
          </a:prstGeom>
          <a:noFill/>
        </p:spPr>
        <p:txBody>
          <a:bodyPr wrap="square" rtlCol="0">
            <a:spAutoFit/>
          </a:bodyPr>
          <a:lstStyle/>
          <a:p>
            <a:pPr algn="ctr"/>
            <a:r>
              <a:rPr lang="en-US" dirty="0"/>
              <a:t>1980</a:t>
            </a:r>
          </a:p>
        </p:txBody>
      </p:sp>
      <p:sp>
        <p:nvSpPr>
          <p:cNvPr id="33" name="TextBox 32">
            <a:extLst>
              <a:ext uri="{FF2B5EF4-FFF2-40B4-BE49-F238E27FC236}">
                <a16:creationId xmlns:a16="http://schemas.microsoft.com/office/drawing/2014/main" id="{FF39C552-A3DA-4C19-A5EA-C1D1056CA8F6}"/>
              </a:ext>
            </a:extLst>
          </p:cNvPr>
          <p:cNvSpPr txBox="1"/>
          <p:nvPr/>
        </p:nvSpPr>
        <p:spPr>
          <a:xfrm>
            <a:off x="8784897" y="3438297"/>
            <a:ext cx="817911" cy="369332"/>
          </a:xfrm>
          <a:prstGeom prst="rect">
            <a:avLst/>
          </a:prstGeom>
          <a:noFill/>
        </p:spPr>
        <p:txBody>
          <a:bodyPr wrap="square" rtlCol="0">
            <a:spAutoFit/>
          </a:bodyPr>
          <a:lstStyle/>
          <a:p>
            <a:pPr algn="ctr"/>
            <a:r>
              <a:rPr lang="en-US" dirty="0"/>
              <a:t>2000</a:t>
            </a:r>
          </a:p>
        </p:txBody>
      </p:sp>
      <p:sp>
        <p:nvSpPr>
          <p:cNvPr id="34" name="TextBox 33">
            <a:extLst>
              <a:ext uri="{FF2B5EF4-FFF2-40B4-BE49-F238E27FC236}">
                <a16:creationId xmlns:a16="http://schemas.microsoft.com/office/drawing/2014/main" id="{B176BB8D-AEBF-4FCB-BAE0-AAF0DB476CA4}"/>
              </a:ext>
            </a:extLst>
          </p:cNvPr>
          <p:cNvSpPr txBox="1"/>
          <p:nvPr/>
        </p:nvSpPr>
        <p:spPr>
          <a:xfrm>
            <a:off x="9133114" y="4198968"/>
            <a:ext cx="2349335" cy="553998"/>
          </a:xfrm>
          <a:prstGeom prst="rect">
            <a:avLst/>
          </a:prstGeom>
          <a:noFill/>
        </p:spPr>
        <p:txBody>
          <a:bodyPr wrap="square" rtlCol="0">
            <a:spAutoFit/>
          </a:bodyPr>
          <a:lstStyle/>
          <a:p>
            <a:r>
              <a:rPr lang="en-US" sz="1000" dirty="0"/>
              <a:t>1991 – Porsche converts to “Lean”, adopting Toyota Kaizen practices and Just In Time manufacturing</a:t>
            </a:r>
          </a:p>
        </p:txBody>
      </p:sp>
      <p:sp>
        <p:nvSpPr>
          <p:cNvPr id="35" name="TextBox 34">
            <a:extLst>
              <a:ext uri="{FF2B5EF4-FFF2-40B4-BE49-F238E27FC236}">
                <a16:creationId xmlns:a16="http://schemas.microsoft.com/office/drawing/2014/main" id="{E9535632-17E7-4FBD-9909-2E2389872E0A}"/>
              </a:ext>
            </a:extLst>
          </p:cNvPr>
          <p:cNvSpPr txBox="1"/>
          <p:nvPr/>
        </p:nvSpPr>
        <p:spPr>
          <a:xfrm>
            <a:off x="8432345" y="4936821"/>
            <a:ext cx="3178505" cy="553998"/>
          </a:xfrm>
          <a:prstGeom prst="rect">
            <a:avLst/>
          </a:prstGeom>
          <a:noFill/>
        </p:spPr>
        <p:txBody>
          <a:bodyPr wrap="square" rtlCol="0">
            <a:spAutoFit/>
          </a:bodyPr>
          <a:lstStyle/>
          <a:p>
            <a:r>
              <a:rPr lang="en-US" sz="1000" dirty="0"/>
              <a:t>1990 – “The Machine that Changed the World” is published, chronicling the automotive manufacturing differences between Toyota and just about everyone else</a:t>
            </a:r>
          </a:p>
        </p:txBody>
      </p:sp>
      <p:sp>
        <p:nvSpPr>
          <p:cNvPr id="36" name="TextBox 35">
            <a:extLst>
              <a:ext uri="{FF2B5EF4-FFF2-40B4-BE49-F238E27FC236}">
                <a16:creationId xmlns:a16="http://schemas.microsoft.com/office/drawing/2014/main" id="{FB34FEB4-2C6D-400D-B753-8EEEB5892E13}"/>
              </a:ext>
            </a:extLst>
          </p:cNvPr>
          <p:cNvSpPr txBox="1"/>
          <p:nvPr/>
        </p:nvSpPr>
        <p:spPr>
          <a:xfrm>
            <a:off x="9053927" y="1788706"/>
            <a:ext cx="2572015" cy="400110"/>
          </a:xfrm>
          <a:prstGeom prst="rect">
            <a:avLst/>
          </a:prstGeom>
          <a:noFill/>
        </p:spPr>
        <p:txBody>
          <a:bodyPr wrap="square" rtlCol="0">
            <a:spAutoFit/>
          </a:bodyPr>
          <a:lstStyle/>
          <a:p>
            <a:r>
              <a:rPr lang="en-US" sz="1000" dirty="0"/>
              <a:t>1988 – the term “Lean” is used to describe manufacturing systems by John Krafcik</a:t>
            </a:r>
          </a:p>
        </p:txBody>
      </p:sp>
      <p:sp>
        <p:nvSpPr>
          <p:cNvPr id="37" name="TextBox 36">
            <a:extLst>
              <a:ext uri="{FF2B5EF4-FFF2-40B4-BE49-F238E27FC236}">
                <a16:creationId xmlns:a16="http://schemas.microsoft.com/office/drawing/2014/main" id="{88AFE4BA-1F84-4B3E-95E0-6E43D553D545}"/>
              </a:ext>
            </a:extLst>
          </p:cNvPr>
          <p:cNvSpPr txBox="1"/>
          <p:nvPr/>
        </p:nvSpPr>
        <p:spPr>
          <a:xfrm>
            <a:off x="7262010" y="5843773"/>
            <a:ext cx="4220438" cy="400110"/>
          </a:xfrm>
          <a:prstGeom prst="rect">
            <a:avLst/>
          </a:prstGeom>
          <a:noFill/>
        </p:spPr>
        <p:txBody>
          <a:bodyPr wrap="square" rtlCol="0">
            <a:spAutoFit/>
          </a:bodyPr>
          <a:lstStyle/>
          <a:p>
            <a:r>
              <a:rPr lang="en-US" sz="1000" dirty="0"/>
              <a:t>1985 – “Kaizen” is published in English to try and inform the West about Kaizen techniques and their advantages in manufacturing</a:t>
            </a:r>
          </a:p>
        </p:txBody>
      </p:sp>
      <p:sp>
        <p:nvSpPr>
          <p:cNvPr id="38" name="TextBox 37">
            <a:extLst>
              <a:ext uri="{FF2B5EF4-FFF2-40B4-BE49-F238E27FC236}">
                <a16:creationId xmlns:a16="http://schemas.microsoft.com/office/drawing/2014/main" id="{9D06DF3F-3914-476C-837F-F3C8A9BD3E65}"/>
              </a:ext>
            </a:extLst>
          </p:cNvPr>
          <p:cNvSpPr txBox="1"/>
          <p:nvPr/>
        </p:nvSpPr>
        <p:spPr>
          <a:xfrm>
            <a:off x="7767196" y="585824"/>
            <a:ext cx="3769682" cy="400110"/>
          </a:xfrm>
          <a:prstGeom prst="rect">
            <a:avLst/>
          </a:prstGeom>
          <a:noFill/>
        </p:spPr>
        <p:txBody>
          <a:bodyPr wrap="square" rtlCol="0">
            <a:spAutoFit/>
          </a:bodyPr>
          <a:lstStyle/>
          <a:p>
            <a:r>
              <a:rPr lang="en-US" sz="1000" dirty="0"/>
              <a:t>1986 – Six Sigma is defined at Motorola, leveraging a statistics-based approach to manufacturing and control of defects.</a:t>
            </a:r>
          </a:p>
        </p:txBody>
      </p:sp>
      <p:sp>
        <p:nvSpPr>
          <p:cNvPr id="39" name="TextBox 38">
            <a:extLst>
              <a:ext uri="{FF2B5EF4-FFF2-40B4-BE49-F238E27FC236}">
                <a16:creationId xmlns:a16="http://schemas.microsoft.com/office/drawing/2014/main" id="{1A604212-95EC-4579-B58B-FCBC871B0FE0}"/>
              </a:ext>
            </a:extLst>
          </p:cNvPr>
          <p:cNvSpPr txBox="1"/>
          <p:nvPr/>
        </p:nvSpPr>
        <p:spPr>
          <a:xfrm>
            <a:off x="4757057" y="4392512"/>
            <a:ext cx="2349335" cy="861774"/>
          </a:xfrm>
          <a:prstGeom prst="rect">
            <a:avLst/>
          </a:prstGeom>
          <a:noFill/>
        </p:spPr>
        <p:txBody>
          <a:bodyPr wrap="square" rtlCol="0">
            <a:spAutoFit/>
          </a:bodyPr>
          <a:lstStyle/>
          <a:p>
            <a:r>
              <a:rPr lang="en-US" sz="1000" dirty="0"/>
              <a:t>1950 – W. Edwards Deming goes to Japan and discusses statistical methods and continuous improvement, focusing on the people and quality over the product and delivery</a:t>
            </a:r>
          </a:p>
        </p:txBody>
      </p:sp>
      <p:sp>
        <p:nvSpPr>
          <p:cNvPr id="40" name="TextBox 39">
            <a:extLst>
              <a:ext uri="{FF2B5EF4-FFF2-40B4-BE49-F238E27FC236}">
                <a16:creationId xmlns:a16="http://schemas.microsoft.com/office/drawing/2014/main" id="{FECF6AB0-A415-416C-9BA5-BFA0232177E6}"/>
              </a:ext>
            </a:extLst>
          </p:cNvPr>
          <p:cNvSpPr txBox="1"/>
          <p:nvPr/>
        </p:nvSpPr>
        <p:spPr>
          <a:xfrm>
            <a:off x="8523761" y="1126706"/>
            <a:ext cx="3054681" cy="400110"/>
          </a:xfrm>
          <a:prstGeom prst="rect">
            <a:avLst/>
          </a:prstGeom>
          <a:noFill/>
        </p:spPr>
        <p:txBody>
          <a:bodyPr wrap="square" rtlCol="0">
            <a:spAutoFit/>
          </a:bodyPr>
          <a:lstStyle/>
          <a:p>
            <a:r>
              <a:rPr lang="en-US" sz="1000" dirty="0"/>
              <a:t>1987 – ISO 9001 is released and industry swings toward customer-focused quality (value)</a:t>
            </a:r>
          </a:p>
        </p:txBody>
      </p:sp>
      <p:sp>
        <p:nvSpPr>
          <p:cNvPr id="41" name="TextBox 40">
            <a:extLst>
              <a:ext uri="{FF2B5EF4-FFF2-40B4-BE49-F238E27FC236}">
                <a16:creationId xmlns:a16="http://schemas.microsoft.com/office/drawing/2014/main" id="{309DE1C8-8B1F-4332-B80F-C479E07B878B}"/>
              </a:ext>
            </a:extLst>
          </p:cNvPr>
          <p:cNvSpPr txBox="1"/>
          <p:nvPr/>
        </p:nvSpPr>
        <p:spPr>
          <a:xfrm>
            <a:off x="714219" y="1860499"/>
            <a:ext cx="2349335" cy="553998"/>
          </a:xfrm>
          <a:prstGeom prst="rect">
            <a:avLst/>
          </a:prstGeom>
          <a:noFill/>
        </p:spPr>
        <p:txBody>
          <a:bodyPr wrap="square" rtlCol="0">
            <a:spAutoFit/>
          </a:bodyPr>
          <a:lstStyle/>
          <a:p>
            <a:r>
              <a:rPr lang="en-US" sz="1000" dirty="0"/>
              <a:t>1903 – Ford Motor Company is created and the bar for production manufacturing is established</a:t>
            </a:r>
          </a:p>
        </p:txBody>
      </p:sp>
      <p:sp>
        <p:nvSpPr>
          <p:cNvPr id="42" name="TextBox 41">
            <a:extLst>
              <a:ext uri="{FF2B5EF4-FFF2-40B4-BE49-F238E27FC236}">
                <a16:creationId xmlns:a16="http://schemas.microsoft.com/office/drawing/2014/main" id="{497B4D83-D94E-4337-8BB9-3F65CA3215DB}"/>
              </a:ext>
            </a:extLst>
          </p:cNvPr>
          <p:cNvSpPr txBox="1"/>
          <p:nvPr/>
        </p:nvSpPr>
        <p:spPr>
          <a:xfrm>
            <a:off x="4750129" y="1774475"/>
            <a:ext cx="2349335" cy="707886"/>
          </a:xfrm>
          <a:prstGeom prst="rect">
            <a:avLst/>
          </a:prstGeom>
          <a:noFill/>
        </p:spPr>
        <p:txBody>
          <a:bodyPr wrap="square" rtlCol="0">
            <a:spAutoFit/>
          </a:bodyPr>
          <a:lstStyle/>
          <a:p>
            <a:r>
              <a:rPr lang="en-US" sz="1000" dirty="0"/>
              <a:t>1950 – Toyoda visits Ford Motor Company and is awed by the size and scope, but unimpressed with the waste and excess.</a:t>
            </a:r>
          </a:p>
        </p:txBody>
      </p:sp>
      <p:sp>
        <p:nvSpPr>
          <p:cNvPr id="43" name="TextBox 42">
            <a:extLst>
              <a:ext uri="{FF2B5EF4-FFF2-40B4-BE49-F238E27FC236}">
                <a16:creationId xmlns:a16="http://schemas.microsoft.com/office/drawing/2014/main" id="{26F552FA-B89A-4E65-BFFF-E0C3C5B04770}"/>
              </a:ext>
            </a:extLst>
          </p:cNvPr>
          <p:cNvSpPr txBox="1"/>
          <p:nvPr/>
        </p:nvSpPr>
        <p:spPr>
          <a:xfrm>
            <a:off x="3813958" y="5562170"/>
            <a:ext cx="2349335" cy="553998"/>
          </a:xfrm>
          <a:prstGeom prst="rect">
            <a:avLst/>
          </a:prstGeom>
          <a:noFill/>
        </p:spPr>
        <p:txBody>
          <a:bodyPr wrap="square" rtlCol="0">
            <a:spAutoFit/>
          </a:bodyPr>
          <a:lstStyle/>
          <a:p>
            <a:r>
              <a:rPr lang="en-US" sz="1000" dirty="0"/>
              <a:t>1931 – Walter Shewhart publishes “Economic control of Quality of Manufactured Product”</a:t>
            </a:r>
          </a:p>
        </p:txBody>
      </p:sp>
      <p:sp>
        <p:nvSpPr>
          <p:cNvPr id="44" name="TextBox 43">
            <a:extLst>
              <a:ext uri="{FF2B5EF4-FFF2-40B4-BE49-F238E27FC236}">
                <a16:creationId xmlns:a16="http://schemas.microsoft.com/office/drawing/2014/main" id="{F40CC2C0-2DE6-41A1-A9FF-C14D357BB012}"/>
              </a:ext>
            </a:extLst>
          </p:cNvPr>
          <p:cNvSpPr txBox="1"/>
          <p:nvPr/>
        </p:nvSpPr>
        <p:spPr>
          <a:xfrm>
            <a:off x="4207699" y="818593"/>
            <a:ext cx="2349335" cy="553998"/>
          </a:xfrm>
          <a:prstGeom prst="rect">
            <a:avLst/>
          </a:prstGeom>
          <a:noFill/>
        </p:spPr>
        <p:txBody>
          <a:bodyPr wrap="square" rtlCol="0">
            <a:spAutoFit/>
          </a:bodyPr>
          <a:lstStyle/>
          <a:p>
            <a:r>
              <a:rPr lang="en-US" sz="1000" dirty="0"/>
              <a:t>1939 – W. Edwards Deming edits Walter Shewhart’s work into “Statistical Method from the Viewpoint of Quality Control”</a:t>
            </a:r>
          </a:p>
        </p:txBody>
      </p:sp>
      <p:sp>
        <p:nvSpPr>
          <p:cNvPr id="45" name="Rectangle 44">
            <a:extLst>
              <a:ext uri="{FF2B5EF4-FFF2-40B4-BE49-F238E27FC236}">
                <a16:creationId xmlns:a16="http://schemas.microsoft.com/office/drawing/2014/main" id="{43CC2329-E055-4CE5-BE24-DA464FC85DE8}"/>
              </a:ext>
            </a:extLst>
          </p:cNvPr>
          <p:cNvSpPr/>
          <p:nvPr/>
        </p:nvSpPr>
        <p:spPr>
          <a:xfrm>
            <a:off x="2626429" y="3134938"/>
            <a:ext cx="437126" cy="112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WWI</a:t>
            </a:r>
          </a:p>
        </p:txBody>
      </p:sp>
      <p:sp>
        <p:nvSpPr>
          <p:cNvPr id="46" name="Rectangle 45">
            <a:extLst>
              <a:ext uri="{FF2B5EF4-FFF2-40B4-BE49-F238E27FC236}">
                <a16:creationId xmlns:a16="http://schemas.microsoft.com/office/drawing/2014/main" id="{92B191EA-0BA6-4F54-85B4-CC144C2DA135}"/>
              </a:ext>
            </a:extLst>
          </p:cNvPr>
          <p:cNvSpPr/>
          <p:nvPr/>
        </p:nvSpPr>
        <p:spPr>
          <a:xfrm>
            <a:off x="4597021" y="3132811"/>
            <a:ext cx="437126" cy="112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WWII</a:t>
            </a:r>
          </a:p>
        </p:txBody>
      </p:sp>
      <p:sp>
        <p:nvSpPr>
          <p:cNvPr id="47" name="Oval 46">
            <a:extLst>
              <a:ext uri="{FF2B5EF4-FFF2-40B4-BE49-F238E27FC236}">
                <a16:creationId xmlns:a16="http://schemas.microsoft.com/office/drawing/2014/main" id="{70823D4F-C4C8-4C66-A090-FF10347C97D0}"/>
              </a:ext>
            </a:extLst>
          </p:cNvPr>
          <p:cNvSpPr/>
          <p:nvPr/>
        </p:nvSpPr>
        <p:spPr>
          <a:xfrm>
            <a:off x="1664378" y="3142805"/>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00F40E3-9714-43C9-8232-C51A856335A4}"/>
              </a:ext>
            </a:extLst>
          </p:cNvPr>
          <p:cNvSpPr/>
          <p:nvPr/>
        </p:nvSpPr>
        <p:spPr>
          <a:xfrm>
            <a:off x="3835515" y="3144688"/>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FA0D893-E667-4D89-9305-ED8468386DAD}"/>
              </a:ext>
            </a:extLst>
          </p:cNvPr>
          <p:cNvSpPr/>
          <p:nvPr/>
        </p:nvSpPr>
        <p:spPr>
          <a:xfrm>
            <a:off x="4519790" y="3137166"/>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D1903AE-9344-4C45-99AD-F0651E0016A6}"/>
              </a:ext>
            </a:extLst>
          </p:cNvPr>
          <p:cNvSpPr/>
          <p:nvPr/>
        </p:nvSpPr>
        <p:spPr>
          <a:xfrm>
            <a:off x="5354137" y="3150885"/>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55C0F72-5CDC-4EF7-910D-CCD10D80F27E}"/>
              </a:ext>
            </a:extLst>
          </p:cNvPr>
          <p:cNvSpPr/>
          <p:nvPr/>
        </p:nvSpPr>
        <p:spPr>
          <a:xfrm>
            <a:off x="8003324"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20EE579-7947-4459-A099-539022C08F65}"/>
              </a:ext>
            </a:extLst>
          </p:cNvPr>
          <p:cNvSpPr/>
          <p:nvPr/>
        </p:nvSpPr>
        <p:spPr>
          <a:xfrm>
            <a:off x="8172424"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145FC72-A3F6-4FAC-8A42-C91EFDFA2B7C}"/>
              </a:ext>
            </a:extLst>
          </p:cNvPr>
          <p:cNvSpPr/>
          <p:nvPr/>
        </p:nvSpPr>
        <p:spPr>
          <a:xfrm>
            <a:off x="8082346"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78FABE46-8504-4C5F-83C0-3F666FF97341}"/>
              </a:ext>
            </a:extLst>
          </p:cNvPr>
          <p:cNvSpPr/>
          <p:nvPr/>
        </p:nvSpPr>
        <p:spPr>
          <a:xfrm>
            <a:off x="8390957"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E9837554-1452-4F37-BF91-22AB892E03A5}"/>
              </a:ext>
            </a:extLst>
          </p:cNvPr>
          <p:cNvSpPr/>
          <p:nvPr/>
        </p:nvSpPr>
        <p:spPr>
          <a:xfrm>
            <a:off x="8485511"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C79571DF-1C21-442D-9A52-3129403B4F60}"/>
              </a:ext>
            </a:extLst>
          </p:cNvPr>
          <p:cNvSpPr/>
          <p:nvPr/>
        </p:nvSpPr>
        <p:spPr>
          <a:xfrm>
            <a:off x="8262502" y="3149042"/>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3D036B94-CBEB-47D1-8E68-44E7C3F26950}"/>
              </a:ext>
            </a:extLst>
          </p:cNvPr>
          <p:cNvCxnSpPr>
            <a:cxnSpLocks/>
            <a:endCxn id="47" idx="0"/>
          </p:cNvCxnSpPr>
          <p:nvPr/>
        </p:nvCxnSpPr>
        <p:spPr>
          <a:xfrm>
            <a:off x="1276597" y="2414497"/>
            <a:ext cx="433501" cy="72830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D6A9A2B-ED7F-4D09-916D-542F85833EBF}"/>
              </a:ext>
            </a:extLst>
          </p:cNvPr>
          <p:cNvCxnSpPr>
            <a:cxnSpLocks/>
            <a:endCxn id="48" idx="4"/>
          </p:cNvCxnSpPr>
          <p:nvPr/>
        </p:nvCxnSpPr>
        <p:spPr>
          <a:xfrm flipH="1" flipV="1">
            <a:off x="3881235" y="3236128"/>
            <a:ext cx="218869" cy="2337819"/>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B2BFF0D-7760-4A56-9CDE-F4FB203E9BFF}"/>
              </a:ext>
            </a:extLst>
          </p:cNvPr>
          <p:cNvCxnSpPr>
            <a:cxnSpLocks/>
            <a:stCxn id="50" idx="4"/>
          </p:cNvCxnSpPr>
          <p:nvPr/>
        </p:nvCxnSpPr>
        <p:spPr>
          <a:xfrm flipH="1">
            <a:off x="5055081" y="3242325"/>
            <a:ext cx="344776" cy="11160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6F2962F-09E5-4F21-AC32-F63F9B4DBDFB}"/>
              </a:ext>
            </a:extLst>
          </p:cNvPr>
          <p:cNvCxnSpPr>
            <a:cxnSpLocks/>
            <a:stCxn id="50" idx="0"/>
          </p:cNvCxnSpPr>
          <p:nvPr/>
        </p:nvCxnSpPr>
        <p:spPr>
          <a:xfrm flipH="1" flipV="1">
            <a:off x="4870409" y="2438411"/>
            <a:ext cx="529448" cy="712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6338E4B-D28A-4700-B827-E56E69866E56}"/>
              </a:ext>
            </a:extLst>
          </p:cNvPr>
          <p:cNvCxnSpPr>
            <a:cxnSpLocks/>
            <a:endCxn id="49" idx="0"/>
          </p:cNvCxnSpPr>
          <p:nvPr/>
        </p:nvCxnSpPr>
        <p:spPr>
          <a:xfrm>
            <a:off x="4494307" y="1403705"/>
            <a:ext cx="71203" cy="17334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7AAF24C-AF76-45AD-94CB-A0E1A4CF119B}"/>
              </a:ext>
            </a:extLst>
          </p:cNvPr>
          <p:cNvCxnSpPr>
            <a:cxnSpLocks/>
            <a:stCxn id="51" idx="4"/>
          </p:cNvCxnSpPr>
          <p:nvPr/>
        </p:nvCxnSpPr>
        <p:spPr>
          <a:xfrm flipH="1">
            <a:off x="7548156" y="3240482"/>
            <a:ext cx="500888" cy="2631584"/>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17753EE-175F-4D8D-AFBC-C81902C7A3D0}"/>
              </a:ext>
            </a:extLst>
          </p:cNvPr>
          <p:cNvCxnSpPr>
            <a:cxnSpLocks/>
            <a:endCxn id="53" idx="0"/>
          </p:cNvCxnSpPr>
          <p:nvPr/>
        </p:nvCxnSpPr>
        <p:spPr>
          <a:xfrm>
            <a:off x="7977077" y="985934"/>
            <a:ext cx="150989" cy="2163108"/>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CED588C-8833-4F2A-9082-9CCC5E184A94}"/>
              </a:ext>
            </a:extLst>
          </p:cNvPr>
          <p:cNvCxnSpPr>
            <a:cxnSpLocks/>
            <a:stCxn id="40" idx="1"/>
            <a:endCxn id="52" idx="0"/>
          </p:cNvCxnSpPr>
          <p:nvPr/>
        </p:nvCxnSpPr>
        <p:spPr>
          <a:xfrm flipH="1">
            <a:off x="8218144" y="1326761"/>
            <a:ext cx="305617" cy="1822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DAA508B-2865-4779-850E-121AEF5E5930}"/>
              </a:ext>
            </a:extLst>
          </p:cNvPr>
          <p:cNvCxnSpPr>
            <a:cxnSpLocks/>
            <a:stCxn id="36" idx="1"/>
            <a:endCxn id="56" idx="0"/>
          </p:cNvCxnSpPr>
          <p:nvPr/>
        </p:nvCxnSpPr>
        <p:spPr>
          <a:xfrm flipH="1">
            <a:off x="8308222" y="1988761"/>
            <a:ext cx="745705" cy="1160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2B21B09-578A-4630-BCC7-6D124E7823C8}"/>
              </a:ext>
            </a:extLst>
          </p:cNvPr>
          <p:cNvCxnSpPr>
            <a:cxnSpLocks/>
            <a:stCxn id="54" idx="4"/>
          </p:cNvCxnSpPr>
          <p:nvPr/>
        </p:nvCxnSpPr>
        <p:spPr>
          <a:xfrm>
            <a:off x="8436677" y="3240482"/>
            <a:ext cx="210488" cy="175309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7516CDD-536F-4CBC-B6E4-25DFE1E54FE5}"/>
              </a:ext>
            </a:extLst>
          </p:cNvPr>
          <p:cNvCxnSpPr>
            <a:cxnSpLocks/>
            <a:stCxn id="55" idx="4"/>
          </p:cNvCxnSpPr>
          <p:nvPr/>
        </p:nvCxnSpPr>
        <p:spPr>
          <a:xfrm>
            <a:off x="8531231" y="3240482"/>
            <a:ext cx="723258" cy="947783"/>
          </a:xfrm>
          <a:prstGeom prst="line">
            <a:avLst/>
          </a:prstGeom>
        </p:spPr>
        <p:style>
          <a:lnRef idx="1">
            <a:schemeClr val="accent1"/>
          </a:lnRef>
          <a:fillRef idx="0">
            <a:schemeClr val="accent1"/>
          </a:fillRef>
          <a:effectRef idx="0">
            <a:schemeClr val="accent1"/>
          </a:effectRef>
          <a:fontRef idx="minor">
            <a:schemeClr val="tx1"/>
          </a:fontRef>
        </p:style>
      </p:cxnSp>
      <p:sp>
        <p:nvSpPr>
          <p:cNvPr id="95" name="Star: 4 Points 94">
            <a:extLst>
              <a:ext uri="{FF2B5EF4-FFF2-40B4-BE49-F238E27FC236}">
                <a16:creationId xmlns:a16="http://schemas.microsoft.com/office/drawing/2014/main" id="{6E8E6BF1-8D37-433F-B448-6A98AB35570B}"/>
              </a:ext>
            </a:extLst>
          </p:cNvPr>
          <p:cNvSpPr/>
          <p:nvPr/>
        </p:nvSpPr>
        <p:spPr>
          <a:xfrm>
            <a:off x="9072804" y="3056627"/>
            <a:ext cx="365043" cy="403371"/>
          </a:xfrm>
          <a:prstGeom prst="star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82920F0A-92B3-427F-9933-6DD37E67B9E9}"/>
              </a:ext>
            </a:extLst>
          </p:cNvPr>
          <p:cNvSpPr txBox="1"/>
          <p:nvPr/>
        </p:nvSpPr>
        <p:spPr>
          <a:xfrm>
            <a:off x="581150" y="5090709"/>
            <a:ext cx="2996639" cy="1384995"/>
          </a:xfrm>
          <a:prstGeom prst="rect">
            <a:avLst/>
          </a:prstGeom>
          <a:noFill/>
          <a:ln>
            <a:solidFill>
              <a:schemeClr val="accent1">
                <a:lumMod val="60000"/>
                <a:lumOff val="40000"/>
              </a:schemeClr>
            </a:solidFill>
          </a:ln>
        </p:spPr>
        <p:txBody>
          <a:bodyPr wrap="square" rtlCol="0">
            <a:spAutoFit/>
          </a:bodyPr>
          <a:lstStyle/>
          <a:p>
            <a:r>
              <a:rPr lang="en-US" sz="1200" b="1" dirty="0"/>
              <a:t>Change of the Century </a:t>
            </a:r>
            <a:r>
              <a:rPr lang="en-US" sz="1200" dirty="0"/>
              <a:t>– by the beginning of 2000 the entire world is aware of the value of Statistical Control and the approaches either through Lean or Six Sigma. There is no reason why any manufacturing company would not use these techniques as the baseline or starting point for production.</a:t>
            </a:r>
          </a:p>
        </p:txBody>
      </p:sp>
      <p:sp>
        <p:nvSpPr>
          <p:cNvPr id="96" name="Star: 4 Points 95">
            <a:extLst>
              <a:ext uri="{FF2B5EF4-FFF2-40B4-BE49-F238E27FC236}">
                <a16:creationId xmlns:a16="http://schemas.microsoft.com/office/drawing/2014/main" id="{83080044-FDA2-4DC3-B99C-80C9562E946C}"/>
              </a:ext>
            </a:extLst>
          </p:cNvPr>
          <p:cNvSpPr/>
          <p:nvPr/>
        </p:nvSpPr>
        <p:spPr>
          <a:xfrm>
            <a:off x="457770" y="4936821"/>
            <a:ext cx="365043" cy="403371"/>
          </a:xfrm>
          <a:prstGeom prst="star4">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FC511C15-9C5E-450B-968A-73814C27FCBF}"/>
              </a:ext>
            </a:extLst>
          </p:cNvPr>
          <p:cNvSpPr/>
          <p:nvPr/>
        </p:nvSpPr>
        <p:spPr>
          <a:xfrm>
            <a:off x="606838" y="147162"/>
            <a:ext cx="3017749" cy="1323439"/>
          </a:xfrm>
          <a:prstGeom prst="rect">
            <a:avLst/>
          </a:prstGeom>
          <a:noFill/>
        </p:spPr>
        <p:txBody>
          <a:bodyPr wrap="none" lIns="91440" tIns="45720" rIns="91440" bIns="45720">
            <a:spAutoFit/>
          </a:bodyPr>
          <a:lstStyle/>
          <a:p>
            <a:r>
              <a:rPr lang="en-US" sz="4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Continuous</a:t>
            </a:r>
          </a:p>
          <a:p>
            <a:r>
              <a:rPr lang="en-US" sz="4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Improvement</a:t>
            </a:r>
          </a:p>
        </p:txBody>
      </p:sp>
    </p:spTree>
    <p:extLst>
      <p:ext uri="{BB962C8B-B14F-4D97-AF65-F5344CB8AC3E}">
        <p14:creationId xmlns:p14="http://schemas.microsoft.com/office/powerpoint/2010/main" val="716891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288</Words>
  <Application>Microsoft Office PowerPoint</Application>
  <PresentationFormat>Widescreen</PresentationFormat>
  <Paragraphs>29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West, David</dc:creator>
  <cp:lastModifiedBy>West, David</cp:lastModifiedBy>
  <cp:revision>1</cp:revision>
  <dcterms:created xsi:type="dcterms:W3CDTF">2021-11-02T16:18:13Z</dcterms:created>
  <dcterms:modified xsi:type="dcterms:W3CDTF">2021-11-02T17:59:06Z</dcterms:modified>
</cp:coreProperties>
</file>